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6858000" cy="9144000"/>
  <p:embeddedFontLst>
    <p:embeddedFont>
      <p:font typeface="Pacifico"/>
      <p:regular r:id="rId13"/>
    </p:embeddedFont>
    <p:embeddedFont>
      <p:font typeface="Source Sans Pro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Pacifico-regular.fntdata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SourceSansPro-bold.fntdata"/><Relationship Id="rId14" Type="http://schemas.openxmlformats.org/officeDocument/2006/relationships/font" Target="fonts/SourceSansPro-regular.fntdata"/><Relationship Id="rId17" Type="http://schemas.openxmlformats.org/officeDocument/2006/relationships/font" Target="fonts/SourceSansPro-boldItalic.fntdata"/><Relationship Id="rId16" Type="http://schemas.openxmlformats.org/officeDocument/2006/relationships/font" Target="fonts/SourceSansPr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5e08952c7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5e08952c7_0_3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55e08952c7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5e08952c7_1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5e08952c7_1_4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55e08952c7_1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865a3f9bb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3865a3f9bb_0_16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Discuss overlap, applications, best case scenarios for photography</a:t>
            </a:r>
            <a:endParaRPr/>
          </a:p>
        </p:txBody>
      </p:sp>
      <p:sp>
        <p:nvSpPr>
          <p:cNvPr id="110" name="Google Shape;110;g3865a3f9bb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00efc5a04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500efc5a04_0_6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500efc5a04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00efc5a04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00efc5a04_0_15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500efc5a04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865a3f9bb_0_0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3865a3f9b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5e08952c7_1_11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55e08952c7_1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915924" y="0"/>
            <a:ext cx="7178040" cy="59436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63500" sx="101000" rotWithShape="0" algn="ctr" sy="1010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" name="Google Shape;20;p2"/>
          <p:cNvSpPr txBox="1"/>
          <p:nvPr>
            <p:ph type="ctrTitle"/>
          </p:nvPr>
        </p:nvSpPr>
        <p:spPr>
          <a:xfrm>
            <a:off x="1190244" y="2514600"/>
            <a:ext cx="6629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600"/>
              <a:buFont typeface="Source Sans Pro"/>
              <a:buNone/>
              <a:defRPr b="0" i="0" sz="6600" u="none" cap="none" strike="noStrik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1190244" y="5303520"/>
            <a:ext cx="6629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/>
          <p:nvPr>
            <p:ph type="title"/>
          </p:nvPr>
        </p:nvSpPr>
        <p:spPr>
          <a:xfrm>
            <a:off x="1295400" y="419100"/>
            <a:ext cx="96012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Source Sans Pro"/>
              <a:buNone/>
              <a:defRPr b="0" i="0" sz="4000" u="none" cap="none" strike="noStrik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5" name="Google Shape;75;p11"/>
          <p:cNvSpPr txBox="1"/>
          <p:nvPr>
            <p:ph idx="1" type="body"/>
          </p:nvPr>
        </p:nvSpPr>
        <p:spPr>
          <a:xfrm rot="5400000">
            <a:off x="3962400" y="-762000"/>
            <a:ext cx="42672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31469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20039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861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861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861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861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860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860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0" type="dt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1" type="ftr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type="title"/>
          </p:nvPr>
        </p:nvSpPr>
        <p:spPr>
          <a:xfrm rot="5400000">
            <a:off x="6977005" y="2252606"/>
            <a:ext cx="5753101" cy="20860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Source Sans Pro"/>
              <a:buNone/>
              <a:defRPr b="0" i="0" sz="4000" u="none" cap="none" strike="noStrik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 rot="5400000">
            <a:off x="2057400" y="-342900"/>
            <a:ext cx="5753101" cy="72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31469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20039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861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861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861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861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860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860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0" type="dt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1" type="ftr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4" name="Google Shape;84;p12"/>
          <p:cNvSpPr txBox="1"/>
          <p:nvPr>
            <p:ph idx="12" type="sldNum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1295400" y="419100"/>
            <a:ext cx="96012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Source Sans Pro"/>
              <a:buNone/>
              <a:defRPr b="0" i="0" sz="4000" u="none" cap="none" strike="noStrik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1295400" y="1905000"/>
            <a:ext cx="9601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31469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20039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861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861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861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861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860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860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4876800" y="0"/>
            <a:ext cx="7315200" cy="6856286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rotWithShape="0" algn="r" dir="10800000" dist="254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609601" y="2651760"/>
            <a:ext cx="3657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5494020" y="688489"/>
            <a:ext cx="6080760" cy="54837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31469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20039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861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861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2" type="body"/>
          </p:nvPr>
        </p:nvSpPr>
        <p:spPr>
          <a:xfrm>
            <a:off x="609600" y="4617720"/>
            <a:ext cx="3657600" cy="15544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0" type="dt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1" type="ftr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blank">
  <p:cSld name="BLANK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idx="10" type="dt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>
  <p:cSld name="Section 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1" y="1676400"/>
            <a:ext cx="9313683" cy="4267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63500" sx="101000" rotWithShape="0" algn="ctr" sy="1010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" name="Google Shape;42;p6"/>
          <p:cNvSpPr txBox="1"/>
          <p:nvPr>
            <p:ph type="title"/>
          </p:nvPr>
        </p:nvSpPr>
        <p:spPr>
          <a:xfrm>
            <a:off x="1295400" y="2212848"/>
            <a:ext cx="6217920" cy="2862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Source Sans Pro"/>
              <a:buNone/>
              <a:defRPr b="0" i="0" sz="5400" u="none" cap="none" strike="noStrik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1295400" y="5120640"/>
            <a:ext cx="6217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1295400" y="419100"/>
            <a:ext cx="96012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Source Sans Pro"/>
              <a:buNone/>
              <a:defRPr b="0" i="0" sz="4000" u="none" cap="none" strike="noStrik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1295400" y="1905000"/>
            <a:ext cx="4572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31469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20039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861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861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3147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3147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3147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3147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6324600" y="1905000"/>
            <a:ext cx="4572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31469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20039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861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861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3147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3147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3147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3147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title"/>
          </p:nvPr>
        </p:nvSpPr>
        <p:spPr>
          <a:xfrm>
            <a:off x="1295400" y="419100"/>
            <a:ext cx="96012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Source Sans Pro"/>
              <a:buNone/>
              <a:defRPr b="0" i="0" sz="4000" u="none" cap="none" strike="noStrik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Google Shape;53;p8"/>
          <p:cNvSpPr txBox="1"/>
          <p:nvPr>
            <p:ph idx="1" type="body"/>
          </p:nvPr>
        </p:nvSpPr>
        <p:spPr>
          <a:xfrm>
            <a:off x="1295400" y="1904999"/>
            <a:ext cx="4572000" cy="698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4" name="Google Shape;54;p8"/>
          <p:cNvSpPr txBox="1"/>
          <p:nvPr>
            <p:ph idx="2" type="body"/>
          </p:nvPr>
        </p:nvSpPr>
        <p:spPr>
          <a:xfrm>
            <a:off x="1295400" y="2603351"/>
            <a:ext cx="4572000" cy="35688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31469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20039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861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861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20039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20039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2004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2004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5" name="Google Shape;55;p8"/>
          <p:cNvSpPr txBox="1"/>
          <p:nvPr>
            <p:ph idx="3" type="body"/>
          </p:nvPr>
        </p:nvSpPr>
        <p:spPr>
          <a:xfrm>
            <a:off x="6324600" y="1904999"/>
            <a:ext cx="4572000" cy="698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4" type="body"/>
          </p:nvPr>
        </p:nvSpPr>
        <p:spPr>
          <a:xfrm>
            <a:off x="6324600" y="2603351"/>
            <a:ext cx="4572000" cy="35688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31469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20039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861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861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20039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20039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2004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2004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0" type="dt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1" type="ftr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/>
          <p:nvPr>
            <p:ph type="title"/>
          </p:nvPr>
        </p:nvSpPr>
        <p:spPr>
          <a:xfrm>
            <a:off x="1295400" y="419100"/>
            <a:ext cx="96012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Source Sans Pro"/>
              <a:buNone/>
              <a:defRPr b="0" i="0" sz="4000" u="none" cap="none" strike="noStrik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/>
          <p:nvPr/>
        </p:nvSpPr>
        <p:spPr>
          <a:xfrm>
            <a:off x="4876800" y="0"/>
            <a:ext cx="7315200" cy="6856286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rotWithShape="0" algn="r" dir="10800000" dist="254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" name="Google Shape;67;p10"/>
          <p:cNvSpPr txBox="1"/>
          <p:nvPr>
            <p:ph type="title"/>
          </p:nvPr>
        </p:nvSpPr>
        <p:spPr>
          <a:xfrm>
            <a:off x="612648" y="2651760"/>
            <a:ext cx="3657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" name="Google Shape;68;p10"/>
          <p:cNvSpPr/>
          <p:nvPr>
            <p:ph idx="2" type="pic"/>
          </p:nvPr>
        </p:nvSpPr>
        <p:spPr>
          <a:xfrm>
            <a:off x="5494020" y="684943"/>
            <a:ext cx="6080760" cy="5486400"/>
          </a:xfrm>
          <a:prstGeom prst="rect">
            <a:avLst/>
          </a:prstGeom>
          <a:solidFill>
            <a:srgbClr val="464642"/>
          </a:solidFill>
          <a:ln>
            <a:noFill/>
          </a:ln>
          <a:effectLst>
            <a:outerShdw blurRad="63500" sx="101000" rotWithShape="0" algn="ctr" sy="101000">
              <a:srgbClr val="000000">
                <a:alpha val="24705"/>
              </a:srgbClr>
            </a:outerShdw>
          </a:effectLst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" type="body"/>
          </p:nvPr>
        </p:nvSpPr>
        <p:spPr>
          <a:xfrm>
            <a:off x="612648" y="4617720"/>
            <a:ext cx="3657600" cy="15544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0" type="dt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1" type="ftr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5980361"/>
            <a:ext cx="12188952" cy="452163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rotWithShape="0" algn="t" dir="5400000" dist="254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1524" y="214604"/>
            <a:ext cx="12188952" cy="452163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rotWithShape="0" dir="16200000" dist="254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1524" y="214604"/>
            <a:ext cx="12188952" cy="62179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" name="Google Shape;13;p1"/>
          <p:cNvSpPr txBox="1"/>
          <p:nvPr>
            <p:ph type="title"/>
          </p:nvPr>
        </p:nvSpPr>
        <p:spPr>
          <a:xfrm>
            <a:off x="1295400" y="419100"/>
            <a:ext cx="96012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Source Sans Pro"/>
              <a:buNone/>
              <a:defRPr b="0" i="0" sz="4000" u="none" cap="none" strike="noStrik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1"/>
          <p:cNvSpPr txBox="1"/>
          <p:nvPr>
            <p:ph idx="1" type="body"/>
          </p:nvPr>
        </p:nvSpPr>
        <p:spPr>
          <a:xfrm>
            <a:off x="1295400" y="1905000"/>
            <a:ext cx="9601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31469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▪"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20039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▪"/>
              <a:defRPr b="0" i="0" sz="16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861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861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861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861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860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860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Char char="▪"/>
              <a:defRPr b="0"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0" type="dt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1" type="ftr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2" type="sldNum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5.jp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5.jpg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113" y="904213"/>
            <a:ext cx="10435775" cy="504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4262" y="1161775"/>
            <a:ext cx="7723479" cy="541572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0" y="0"/>
            <a:ext cx="121920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Source Sans Pro"/>
                <a:ea typeface="Source Sans Pro"/>
                <a:cs typeface="Source Sans Pro"/>
                <a:sym typeface="Source Sans Pro"/>
              </a:rPr>
              <a:t>Quantifying coastal</a:t>
            </a:r>
            <a:r>
              <a:rPr lang="en-US" sz="3000">
                <a:latin typeface="Source Sans Pro"/>
                <a:ea typeface="Source Sans Pro"/>
                <a:cs typeface="Source Sans Pro"/>
                <a:sym typeface="Source Sans Pro"/>
              </a:rPr>
              <a:t> erosion along the Lost Coast, California</a:t>
            </a:r>
            <a:endParaRPr sz="3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74425" y="2041100"/>
            <a:ext cx="2072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By:</a:t>
            </a:r>
            <a:endParaRPr sz="2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Trae Doty</a:t>
            </a:r>
            <a:endParaRPr sz="2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Mentor: </a:t>
            </a:r>
            <a:endParaRPr sz="2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Dr. </a:t>
            </a:r>
            <a:r>
              <a:rPr lang="en-US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Mike </a:t>
            </a:r>
            <a:r>
              <a:rPr lang="en-US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Smith</a:t>
            </a:r>
            <a:endParaRPr sz="2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850" y="5330250"/>
            <a:ext cx="1923550" cy="136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47888" y="4632493"/>
            <a:ext cx="1815825" cy="146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47899" y="1601675"/>
            <a:ext cx="1815813" cy="2425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263" y="289150"/>
            <a:ext cx="7421475" cy="627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6737500" y="5684525"/>
            <a:ext cx="3000000" cy="17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Modified from Hapke and Reid, 2007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7500" y="357625"/>
            <a:ext cx="4765675" cy="59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/>
          <p:nvPr/>
        </p:nvSpPr>
        <p:spPr>
          <a:xfrm>
            <a:off x="8118000" y="3132000"/>
            <a:ext cx="416400" cy="900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75" y="1687025"/>
            <a:ext cx="5670452" cy="32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4600" y="1652975"/>
            <a:ext cx="5789950" cy="323148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89375" y="1002250"/>
            <a:ext cx="4356000" cy="6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Source Sans Pro"/>
                <a:ea typeface="Source Sans Pro"/>
                <a:cs typeface="Source Sans Pro"/>
                <a:sym typeface="Source Sans Pro"/>
              </a:rPr>
              <a:t>2005 model:</a:t>
            </a:r>
            <a:endParaRPr sz="3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6044600" y="1002250"/>
            <a:ext cx="4356000" cy="6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Source Sans Pro"/>
                <a:ea typeface="Source Sans Pro"/>
                <a:cs typeface="Source Sans Pro"/>
                <a:sym typeface="Source Sans Pro"/>
              </a:rPr>
              <a:t>2013 model:</a:t>
            </a:r>
            <a:endParaRPr sz="3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213" y="809925"/>
            <a:ext cx="9587575" cy="564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/>
          <p:nvPr/>
        </p:nvSpPr>
        <p:spPr>
          <a:xfrm>
            <a:off x="1302225" y="159225"/>
            <a:ext cx="6092100" cy="6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Source Sans Pro"/>
                <a:ea typeface="Source Sans Pro"/>
                <a:cs typeface="Source Sans Pro"/>
                <a:sym typeface="Source Sans Pro"/>
              </a:rPr>
              <a:t>2005-2013 difference map:</a:t>
            </a:r>
            <a:endParaRPr sz="3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8462" y="248700"/>
            <a:ext cx="1815813" cy="242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68450" y="2929868"/>
            <a:ext cx="1815825" cy="146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00" y="348450"/>
            <a:ext cx="1923550" cy="136572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3053425" y="1053750"/>
            <a:ext cx="5801100" cy="3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Source Sans Pro"/>
                <a:ea typeface="Source Sans Pro"/>
                <a:cs typeface="Source Sans Pro"/>
                <a:sym typeface="Source Sans Pro"/>
              </a:rPr>
              <a:t>Thanks to: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Source Sans Pro"/>
                <a:ea typeface="Source Sans Pro"/>
                <a:cs typeface="Source Sans Pro"/>
                <a:sym typeface="Source Sans Pro"/>
              </a:rPr>
              <a:t>Arizona </a:t>
            </a:r>
            <a:r>
              <a:rPr lang="en-US" sz="2400">
                <a:latin typeface="Source Sans Pro"/>
                <a:ea typeface="Source Sans Pro"/>
                <a:cs typeface="Source Sans Pro"/>
                <a:sym typeface="Source Sans Pro"/>
              </a:rPr>
              <a:t>Space</a:t>
            </a:r>
            <a:r>
              <a:rPr lang="en-US" sz="2400">
                <a:latin typeface="Source Sans Pro"/>
                <a:ea typeface="Source Sans Pro"/>
                <a:cs typeface="Source Sans Pro"/>
                <a:sym typeface="Source Sans Pro"/>
              </a:rPr>
              <a:t> Grant Consortium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Source Sans Pro"/>
                <a:ea typeface="Source Sans Pro"/>
                <a:cs typeface="Source Sans Pro"/>
                <a:sym typeface="Source Sans Pro"/>
              </a:rPr>
              <a:t>California Coastal Records </a:t>
            </a:r>
            <a:r>
              <a:rPr lang="en-US" sz="2400">
                <a:latin typeface="Source Sans Pro"/>
                <a:ea typeface="Source Sans Pro"/>
                <a:cs typeface="Source Sans Pro"/>
                <a:sym typeface="Source Sans Pro"/>
              </a:rPr>
              <a:t>Project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Source Sans Pro"/>
                <a:ea typeface="Source Sans Pro"/>
                <a:cs typeface="Source Sans Pro"/>
                <a:sym typeface="Source Sans Pro"/>
              </a:rPr>
              <a:t>Dr Daniel Buscomb NAU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Source Sans Pro"/>
                <a:ea typeface="Source Sans Pro"/>
                <a:cs typeface="Source Sans Pro"/>
                <a:sym typeface="Source Sans Pro"/>
              </a:rPr>
              <a:t>Dr Mike Smith NAU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1738175" y="3378900"/>
            <a:ext cx="9789000" cy="11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0613" y="248700"/>
            <a:ext cx="7950774" cy="63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68462" y="248700"/>
            <a:ext cx="1815813" cy="242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68450" y="2929868"/>
            <a:ext cx="1815825" cy="146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700" y="348450"/>
            <a:ext cx="1923550" cy="136572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1738175" y="3378900"/>
            <a:ext cx="9789000" cy="11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4660350" y="1206700"/>
            <a:ext cx="2979000" cy="39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Questions?</a:t>
            </a:r>
            <a:endParaRPr sz="4800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Blue Tan Gradient 16x9">
  <a:themeElements>
    <a:clrScheme name="BlueTanGradient">
      <a:dk1>
        <a:srgbClr val="31312F"/>
      </a:dk1>
      <a:lt1>
        <a:srgbClr val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BlueTanGradient">
      <a:dk1>
        <a:srgbClr val="31312F"/>
      </a:dk1>
      <a:lt1>
        <a:srgbClr val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